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61" r:id="rId5"/>
    <p:sldId id="298" r:id="rId6"/>
    <p:sldId id="299" r:id="rId7"/>
    <p:sldId id="300" r:id="rId8"/>
    <p:sldId id="281" r:id="rId9"/>
    <p:sldId id="282" r:id="rId10"/>
    <p:sldId id="283" r:id="rId11"/>
    <p:sldId id="285" r:id="rId12"/>
    <p:sldId id="287" r:id="rId13"/>
    <p:sldId id="301" r:id="rId14"/>
    <p:sldId id="305" r:id="rId15"/>
    <p:sldId id="288" r:id="rId16"/>
    <p:sldId id="289" r:id="rId17"/>
    <p:sldId id="292" r:id="rId18"/>
    <p:sldId id="303" r:id="rId19"/>
    <p:sldId id="304" r:id="rId20"/>
    <p:sldId id="30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9"/>
    <p:restoredTop sz="94727"/>
  </p:normalViewPr>
  <p:slideViewPr>
    <p:cSldViewPr snapToGrid="0" snapToObjects="1">
      <p:cViewPr varScale="1">
        <p:scale>
          <a:sx n="106" d="100"/>
          <a:sy n="106" d="100"/>
        </p:scale>
        <p:origin x="11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F10897DE-0950-48CF-A21E-AD80A01AD6A2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8685214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5" y="8685214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365D93AE-44AD-41C4-86E4-3ADE2290C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48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93AE-44AD-41C4-86E4-3ADE2290CCE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00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812B-4734-45BF-8443-6A4446C5E45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29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08951F-6BB9-5245-9559-DE85009CE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4CB0D15-4E34-774B-834D-909365B13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DC2B339-0393-CE46-8BF2-46EDD3FB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401C-11DE-074D-BCA6-D9D57D3512CC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F24722C-AC60-A44C-AE47-12F96991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927F0BD-D454-5545-832C-AA01D8EE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B57D-1B2C-4345-AB9F-894DBA535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93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FF0003-C774-294C-A031-AB72FFDF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09BBFADF-CA47-BA48-8074-9FBD0ED48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231B654-46E9-E348-9E7D-18AC2521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401C-11DE-074D-BCA6-D9D57D3512CC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A702CC2-E973-5A4F-8B8F-09B7646D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188FFE1-F781-E849-9947-9085C8AE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B57D-1B2C-4345-AB9F-894DBA535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28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A6F60F3-32EF-0845-9701-B3C57B0CB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145081C7-9B53-A14D-BB6D-136E9E495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4023415-3849-B645-84FE-1E4A2963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401C-11DE-074D-BCA6-D9D57D3512CC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2A2957-BEBA-7B41-9F91-7A9AE976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5A0E6DA-BB5B-B040-89C0-2BEDDC7D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B57D-1B2C-4345-AB9F-894DBA535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78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6C63981-8B4C-5540-A8F4-3141742A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EEEC36E-A836-9042-991B-8CCC8EAC5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5EF5FF7-0BA1-7A4E-A4EA-B0325C2D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401C-11DE-074D-BCA6-D9D57D3512CC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5A2E2D9-D4F5-E443-AC09-A77164E7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C4925E3-F379-AE40-B8B4-CF782383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B57D-1B2C-4345-AB9F-894DBA535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4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59A779-87A0-7541-A731-3DA976C5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01D734D-7EBC-FF4B-9573-4501E42D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1FD9187-091A-1244-86DA-20973258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401C-11DE-074D-BCA6-D9D57D3512CC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A6F8190-1432-214B-BB85-558CAC280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D334659-ADE7-ED49-B381-31AFA5B5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B57D-1B2C-4345-AB9F-894DBA535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79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7C5B90-A78C-4A4D-BD7A-0FF8BDF83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5B15397-2A61-4447-BC4E-372943839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C8E714B5-B96B-1443-AED0-007DB9C42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FB6A800C-B4F9-054B-A966-F72C068A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401C-11DE-074D-BCA6-D9D57D3512CC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8E17BB52-560F-EF4F-88D7-40181724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F83B6B1B-CDCE-AA45-80E8-BB8B1405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B57D-1B2C-4345-AB9F-894DBA535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38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A27284-9748-124B-A270-E840F057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59FA1A60-DDE3-F646-9BCA-A638AB6BB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51A55BE7-86FA-8C4A-A6A8-235021E42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1633363-8612-A342-A444-F5606B205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261C26F4-3DEF-074A-A592-49A381EB2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BE1B5198-CF0C-CA43-874B-32547913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401C-11DE-074D-BCA6-D9D57D3512CC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7A3A0FC-5B95-F042-A65C-C17E0B3E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80CF6F25-BA9F-5642-9711-477510DD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B57D-1B2C-4345-AB9F-894DBA535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29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D62B93-A953-9046-B95F-7ED77391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1EB3D7EA-BF55-8743-B808-696A4073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401C-11DE-074D-BCA6-D9D57D3512CC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7C8D051B-21A7-6B4A-8256-7B1CFF12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909B6A2F-6501-8B46-922B-77914644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B57D-1B2C-4345-AB9F-894DBA535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5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EE94A171-939D-224D-838B-425D7B3B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401C-11DE-074D-BCA6-D9D57D3512CC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FE74BD37-A9DA-8946-BA17-F6C301A4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6720FD1-C200-4544-84E5-EC73F929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B57D-1B2C-4345-AB9F-894DBA535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55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78D104-FF64-5046-ACC7-F66C4433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0C5B06F-35FF-114A-8E2F-184F6BA6B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010E8F2C-24A0-274D-815C-469CA68DB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09D9C4EA-B868-594A-93EA-2EFFA441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401C-11DE-074D-BCA6-D9D57D3512CC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09A06628-B2DF-7043-816C-6847C5F4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C1A1D52-1CBA-2648-BE89-04280223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B57D-1B2C-4345-AB9F-894DBA535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64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1A2944-7024-5142-AA55-A3B05A66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F4689732-B0C4-FA45-98A6-26A746BC1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1385A564-E303-5049-8590-322B7DCCC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D3FF7B39-1A5B-E847-915E-EA00664B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401C-11DE-074D-BCA6-D9D57D3512CC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F7EF2E2-2803-2449-8A58-B938F02C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12DF5551-D27A-4742-8F7D-E51B7EA6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B57D-1B2C-4345-AB9F-894DBA535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59B0112-9F83-9C44-ABEF-0CBB1554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FDC8D55E-FE1A-8543-BB39-E826272DE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2F06D26-1049-9343-AC74-73048401A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401C-11DE-074D-BCA6-D9D57D3512CC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2AE340D-FB38-154B-8324-6B1D1BB98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6845311-4FCB-2446-9452-8EE788CD0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B57D-1B2C-4345-AB9F-894DBA535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9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9A09CD7-04A5-8D4A-99BC-8850801331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09"/>
            <a:ext cx="12192000" cy="519351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AC48A56A-7871-B741-9934-FF84AB58F74C}"/>
              </a:ext>
            </a:extLst>
          </p:cNvPr>
          <p:cNvSpPr/>
          <p:nvPr/>
        </p:nvSpPr>
        <p:spPr>
          <a:xfrm>
            <a:off x="0" y="4133089"/>
            <a:ext cx="12192000" cy="2724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47D38C-69DF-7E45-A3EF-1DB69FA0C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655261"/>
            <a:ext cx="12191998" cy="115067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Transparência da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º Quadrimestre de 2021</a:t>
            </a:r>
            <a:endParaRPr lang="pt-BR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17F3D94-810C-E541-AEE2-F9406CCBC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485068"/>
            <a:ext cx="9144000" cy="1655762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Subtítulo da apresentação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="" xmlns:a16="http://schemas.microsoft.com/office/drawing/2014/main" id="{67A7A227-58B8-BC40-B01E-DFBC074D9C36}"/>
              </a:ext>
            </a:extLst>
          </p:cNvPr>
          <p:cNvSpPr txBox="1">
            <a:spLocks/>
          </p:cNvSpPr>
          <p:nvPr/>
        </p:nvSpPr>
        <p:spPr>
          <a:xfrm>
            <a:off x="1524000" y="4304508"/>
            <a:ext cx="9144000" cy="64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9163046-69CC-C04C-9755-ED946073B70E}"/>
              </a:ext>
            </a:extLst>
          </p:cNvPr>
          <p:cNvSpPr/>
          <p:nvPr/>
        </p:nvSpPr>
        <p:spPr>
          <a:xfrm>
            <a:off x="-1" y="4095864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A50BB263-2ED0-5D4C-AB94-2979F9BDB036}"/>
              </a:ext>
            </a:extLst>
          </p:cNvPr>
          <p:cNvSpPr/>
          <p:nvPr/>
        </p:nvSpPr>
        <p:spPr>
          <a:xfrm>
            <a:off x="5476281" y="3983038"/>
            <a:ext cx="1239442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72A6F902-4716-A64F-81C6-4D105E9D4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60" y="5912024"/>
            <a:ext cx="2570119" cy="7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2014078" y="260717"/>
            <a:ext cx="10162931" cy="818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– Receitas e Despesas COVID</a:t>
            </a:r>
            <a:endParaRPr lang="pt-BR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pt-BR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513" y="993107"/>
            <a:ext cx="5986463" cy="25941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953" y="3781324"/>
            <a:ext cx="5996811" cy="271340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r="24711"/>
          <a:stretch/>
        </p:blipFill>
        <p:spPr>
          <a:xfrm>
            <a:off x="8656050" y="964530"/>
            <a:ext cx="2088150" cy="145005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/>
          <a:srcRect r="31104"/>
          <a:stretch/>
        </p:blipFill>
        <p:spPr>
          <a:xfrm>
            <a:off x="8670338" y="3558665"/>
            <a:ext cx="2002425" cy="14264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/>
          <a:srcRect r="31733"/>
          <a:stretch/>
        </p:blipFill>
        <p:spPr>
          <a:xfrm>
            <a:off x="8713658" y="5065935"/>
            <a:ext cx="1944818" cy="144078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389953" y="652025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https://infografico-covid.procempa.com.br/receitas-e-despesas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6690511" y="1020266"/>
            <a:ext cx="0" cy="234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6752375" y="3877829"/>
            <a:ext cx="0" cy="234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1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2014078" y="260717"/>
            <a:ext cx="10162931" cy="818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– Receitas e Despesas COVID</a:t>
            </a:r>
            <a:endParaRPr lang="pt-BR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pt-BR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89953" y="652025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https://infografico-covid.procempa.com.br/receitas-e-despesas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211"/>
          <a:stretch/>
        </p:blipFill>
        <p:spPr>
          <a:xfrm>
            <a:off x="2086502" y="1337425"/>
            <a:ext cx="9554329" cy="41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46758"/>
              </p:ext>
            </p:extLst>
          </p:nvPr>
        </p:nvGraphicFramePr>
        <p:xfrm>
          <a:off x="2222938" y="2426562"/>
          <a:ext cx="94541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58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66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12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74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4489">
                <a:tc rowSpan="2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/>
                        <a:t>1º</a:t>
                      </a:r>
                      <a:r>
                        <a:rPr lang="pt-PT" baseline="0" dirty="0"/>
                        <a:t> Quadrimestre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Variação</a:t>
                      </a:r>
                      <a:r>
                        <a:rPr lang="pt-PT" baseline="0" dirty="0"/>
                        <a:t> 2021/2020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62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709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Total Despesa com</a:t>
                      </a:r>
                      <a:r>
                        <a:rPr lang="pt-PT" baseline="0" dirty="0"/>
                        <a:t> Pessoal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3.003.623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2.900.871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2.864.988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-0,2%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6325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Receita Corrente Líquida</a:t>
                      </a:r>
                      <a:r>
                        <a:rPr lang="pt-PT" baseline="0" dirty="0"/>
                        <a:t> Ajustada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6.265.270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6.718.422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6.771.199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% Despesa com</a:t>
                      </a:r>
                      <a:r>
                        <a:rPr lang="pt-PT" b="1" baseline="0" dirty="0">
                          <a:solidFill>
                            <a:schemeClr val="bg1"/>
                          </a:solidFill>
                        </a:rPr>
                        <a:t> Pessoal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47,94%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43,18%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 smtClean="0">
                          <a:solidFill>
                            <a:schemeClr val="bg1"/>
                          </a:solidFill>
                        </a:rPr>
                        <a:t>42,31%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168453" y="5250323"/>
            <a:ext cx="956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/>
              <a:t>Critério: RGF – Relatório de Gestão Fiscal – STN                                                    Valores Corrigidos pelo IPCA / R$ mil</a:t>
            </a:r>
            <a:endParaRPr lang="pt-BR" sz="1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9270"/>
              </p:ext>
            </p:extLst>
          </p:nvPr>
        </p:nvGraphicFramePr>
        <p:xfrm>
          <a:off x="2222938" y="4850745"/>
          <a:ext cx="94356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800" dirty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Arial" charset="0"/>
                        </a:rPr>
                        <a:t>Limite (Executivo):      Máximo = 54%      Prudencial = 51,3%    Alerta = 48,6%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2028366" y="146413"/>
            <a:ext cx="10162931" cy="818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 com Pessoal</a:t>
            </a: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71596" y="969291"/>
            <a:ext cx="9205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kern="0" dirty="0">
                <a:solidFill>
                  <a:srgbClr val="002060"/>
                </a:solidFill>
              </a:rPr>
              <a:t>Despesa com Pessoal: Representa o somatório dos gastos do Município (Administração Centralizada, DEMHAB, DMAE, DMLU, FASC, PREVIMPA e EPTC) com ativos, inativos e pensionistas, bem como encargos sociais, deduzidos alguns itens exclusivamente explicitados na LRF.</a:t>
            </a:r>
          </a:p>
        </p:txBody>
      </p:sp>
    </p:spTree>
    <p:extLst>
      <p:ext uri="{BB962C8B-B14F-4D97-AF65-F5344CB8AC3E}">
        <p14:creationId xmlns:p14="http://schemas.microsoft.com/office/powerpoint/2010/main" val="17295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2029069" y="212659"/>
            <a:ext cx="9563100" cy="795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Dívida Consolidada Líquida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86102"/>
              </p:ext>
            </p:extLst>
          </p:nvPr>
        </p:nvGraphicFramePr>
        <p:xfrm>
          <a:off x="2366972" y="2871409"/>
          <a:ext cx="886416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73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4489">
                <a:tc rowSpan="2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1º</a:t>
                      </a:r>
                      <a:r>
                        <a:rPr lang="pt-PT" sz="1600" baseline="0" dirty="0"/>
                        <a:t> Quadrimestre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Variação</a:t>
                      </a:r>
                      <a:r>
                        <a:rPr lang="pt-PT" sz="1600" baseline="0" dirty="0"/>
                        <a:t> 2021/2020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62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709"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Dívida Consolidada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1.917.255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1.867.489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1.824.785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2,3%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63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kern="1200" dirty="0">
                          <a:solidFill>
                            <a:srgbClr val="3939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(-) Deduções (</a:t>
                      </a:r>
                      <a:r>
                        <a:rPr lang="pt-BR" sz="1600" u="none" strike="noStrike" kern="1200" dirty="0" err="1" smtClean="0">
                          <a:solidFill>
                            <a:srgbClr val="3939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</a:t>
                      </a:r>
                      <a:r>
                        <a:rPr lang="pt-BR" sz="1600" u="none" strike="noStrike" kern="1200" dirty="0" smtClean="0">
                          <a:solidFill>
                            <a:srgbClr val="3939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t-BR" sz="1600" u="none" strike="noStrike" kern="1200" baseline="0" dirty="0" smtClean="0">
                          <a:solidFill>
                            <a:srgbClr val="3939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u="none" strike="noStrike" kern="1200" baseline="0" dirty="0">
                          <a:solidFill>
                            <a:srgbClr val="3939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Caixa)</a:t>
                      </a:r>
                      <a:endParaRPr lang="pt-BR" sz="1600" b="0" i="0" u="none" strike="noStrike" kern="1200" dirty="0">
                        <a:solidFill>
                          <a:srgbClr val="39393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864.980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1.112.989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1.379.018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23,9%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Dívida Consolidada Líquida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1.052.275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754.500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445.767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pt-PT" sz="1600" b="1" dirty="0" smtClean="0">
                          <a:solidFill>
                            <a:schemeClr val="bg1"/>
                          </a:solidFill>
                        </a:rPr>
                        <a:t>40,9%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Receita Corrente Líquida Ajustada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6.265.625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6.718.422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6.785.539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0" dirty="0">
                          <a:solidFill>
                            <a:schemeClr val="tx1"/>
                          </a:solidFill>
                        </a:rPr>
                        <a:t>1,0%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kern="1200" dirty="0">
                          <a:solidFill>
                            <a:srgbClr val="39393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 Legal = 120% sobre  a RCL</a:t>
                      </a:r>
                      <a:endParaRPr lang="pt-BR" sz="1600" b="0" i="0" u="none" strike="noStrike" kern="1200" dirty="0">
                        <a:solidFill>
                          <a:srgbClr val="39393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>
                          <a:solidFill>
                            <a:schemeClr val="tx1"/>
                          </a:solidFill>
                        </a:rPr>
                        <a:t>16,79%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>
                          <a:solidFill>
                            <a:schemeClr val="tx1"/>
                          </a:solidFill>
                        </a:rPr>
                        <a:t>11,23%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tx1"/>
                          </a:solidFill>
                        </a:rPr>
                        <a:t>6,57%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378538" y="5279295"/>
            <a:ext cx="8864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Critério: RGF – Relatório de Gestão Fiscal – </a:t>
            </a:r>
            <a:r>
              <a:rPr lang="pt-PT" sz="1400" dirty="0" smtClean="0"/>
              <a:t>STN          		     Valores </a:t>
            </a:r>
            <a:r>
              <a:rPr lang="pt-PT" sz="1400" dirty="0"/>
              <a:t>Corrigidos pelo IPCA / R$ mil</a:t>
            </a:r>
            <a:endParaRPr lang="pt-BR" sz="1400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63164"/>
              </p:ext>
            </p:extLst>
          </p:nvPr>
        </p:nvGraphicFramePr>
        <p:xfrm>
          <a:off x="2366970" y="2373803"/>
          <a:ext cx="3078217" cy="1042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42459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ts val="0"/>
                        </a:spcBef>
                        <a:defRPr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Limite Máximo</a:t>
                      </a:r>
                    </a:p>
                    <a:p>
                      <a:pPr algn="ctr" eaLnBrk="1" hangingPunct="1">
                        <a:spcBef>
                          <a:spcPts val="0"/>
                        </a:spcBef>
                        <a:defRPr/>
                      </a:pPr>
                      <a:r>
                        <a:rPr lang="pt-BR" sz="1800" b="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Resolução Senado 40/2001</a:t>
                      </a:r>
                    </a:p>
                    <a:p>
                      <a:pPr algn="ctr" eaLnBrk="1" hangingPunct="1">
                        <a:spcBef>
                          <a:spcPts val="0"/>
                        </a:spcBef>
                        <a:defRPr/>
                      </a:pPr>
                      <a:endParaRPr lang="pt-BR" sz="600" dirty="0" smtClean="0">
                        <a:solidFill>
                          <a:schemeClr val="bg1"/>
                        </a:solidFill>
                        <a:latin typeface="Gadugi" panose="020B0502040204020203" pitchFamily="34" charset="0"/>
                        <a:cs typeface="Tahoma" pitchFamily="34" charset="0"/>
                      </a:endParaRPr>
                    </a:p>
                    <a:p>
                      <a:pPr algn="ctr" eaLnBrk="1" hangingPunct="1">
                        <a:spcBef>
                          <a:spcPts val="0"/>
                        </a:spcBef>
                        <a:defRPr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120% da RCL</a:t>
                      </a:r>
                      <a:endParaRPr lang="pt-BR" sz="1800" dirty="0">
                        <a:solidFill>
                          <a:schemeClr val="bg1"/>
                        </a:solidFill>
                        <a:latin typeface="Gadugi" panose="020B0502040204020203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453489" y="973266"/>
            <a:ext cx="8777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altLang="pt-BR" dirty="0">
                <a:solidFill>
                  <a:srgbClr val="002060"/>
                </a:solidFill>
                <a:cs typeface="Arial" charset="0"/>
              </a:rPr>
              <a:t>Representa o montante apurado, sem duplicidade, das obrigações financeiras do </a:t>
            </a:r>
            <a:r>
              <a:rPr lang="pt-BR" altLang="pt-BR" dirty="0" smtClean="0">
                <a:solidFill>
                  <a:srgbClr val="002060"/>
                </a:solidFill>
                <a:cs typeface="Arial" charset="0"/>
              </a:rPr>
              <a:t>Município </a:t>
            </a:r>
            <a:r>
              <a:rPr lang="pt-BR" altLang="pt-BR" dirty="0">
                <a:solidFill>
                  <a:srgbClr val="002060"/>
                </a:solidFill>
                <a:cs typeface="Arial" charset="0"/>
              </a:rPr>
              <a:t>assumidas para amortização em prazo superior a 12 meses, deduzidas as disponibilidades de caixa, aplicações financeiras e os demais haveres financeiros. </a:t>
            </a:r>
          </a:p>
        </p:txBody>
      </p:sp>
    </p:spTree>
    <p:extLst>
      <p:ext uri="{BB962C8B-B14F-4D97-AF65-F5344CB8AC3E}">
        <p14:creationId xmlns:p14="http://schemas.microsoft.com/office/powerpoint/2010/main" val="398089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2029069" y="241513"/>
            <a:ext cx="9563100" cy="795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Primário</a:t>
            </a: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01058"/>
              </p:ext>
            </p:extLst>
          </p:nvPr>
        </p:nvGraphicFramePr>
        <p:xfrm>
          <a:off x="2704872" y="2429936"/>
          <a:ext cx="821149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2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23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23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32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4489">
                <a:tc rowSpan="2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1º</a:t>
                      </a:r>
                      <a:r>
                        <a:rPr lang="pt-PT" sz="1600" baseline="0" dirty="0"/>
                        <a:t> Quadrimestre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Variação</a:t>
                      </a:r>
                      <a:r>
                        <a:rPr lang="pt-PT" sz="1600" baseline="0" dirty="0"/>
                        <a:t> 2021/2020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62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709"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Resultado</a:t>
                      </a:r>
                      <a:r>
                        <a:rPr lang="pt-PT" sz="1600" baseline="0" dirty="0"/>
                        <a:t> Primário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229.223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314.843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399.145 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26,8%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371373" y="3507354"/>
            <a:ext cx="956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/>
              <a:t>Valores Corrigidos pelo IPCA / R$ mil</a:t>
            </a:r>
            <a:endParaRPr lang="pt-BR" sz="1400" dirty="0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2233411" y="1003570"/>
            <a:ext cx="8682954" cy="1016000"/>
          </a:xfrm>
          <a:prstGeom prst="roundRect">
            <a:avLst>
              <a:gd name="adj" fmla="val 14685"/>
            </a:avLst>
          </a:prstGeom>
          <a:noFill/>
          <a:ln w="3175">
            <a:noFill/>
            <a:round/>
            <a:headEnd/>
            <a:tailEnd/>
          </a:ln>
          <a:effectLst>
            <a:outerShdw dist="35921" dir="2700000" algn="ctr" rotWithShape="0">
              <a:sysClr val="window" lastClr="FFFFFF">
                <a:alpha val="50000"/>
              </a:sysClr>
            </a:outerShdw>
          </a:effectLst>
        </p:spPr>
        <p:txBody>
          <a:bodyPr anchor="ctr"/>
          <a:lstStyle/>
          <a:p>
            <a:pPr algn="just">
              <a:spcBef>
                <a:spcPct val="50000"/>
              </a:spcBef>
              <a:defRPr/>
            </a:pPr>
            <a:r>
              <a:rPr lang="pt-BR" altLang="pt-BR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Resultado Primário é a diferença entre as receitas primárias realizadas </a:t>
            </a:r>
            <a:r>
              <a:rPr lang="pt-BR" altLang="pt-BR" i="1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(receitas orçamentárias, excluídas as receitas financeiras) </a:t>
            </a:r>
            <a:r>
              <a:rPr lang="pt-BR" altLang="pt-BR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e as despesas primárias pagas </a:t>
            </a:r>
            <a:r>
              <a:rPr lang="pt-BR" altLang="pt-BR" i="1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(despesas orçamentárias, excluídas as despesas financeiras)</a:t>
            </a:r>
            <a:r>
              <a:rPr lang="pt-BR" altLang="pt-BR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 somadas com os restos a pagar pagos.</a:t>
            </a:r>
            <a:endParaRPr lang="pt-BR" altLang="pt-BR" dirty="0">
              <a:solidFill>
                <a:srgbClr val="002060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71175"/>
              </p:ext>
            </p:extLst>
          </p:nvPr>
        </p:nvGraphicFramePr>
        <p:xfrm>
          <a:off x="2704872" y="4393310"/>
          <a:ext cx="821149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6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1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1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Metas Fiscais</a:t>
                      </a:r>
                      <a:r>
                        <a:rPr lang="pt-PT" sz="1400" baseline="0" dirty="0"/>
                        <a:t> de 2021 - LDO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1º </a:t>
                      </a:r>
                      <a:r>
                        <a:rPr lang="pt-PT" sz="1400" dirty="0"/>
                        <a:t>quadrimestre</a:t>
                      </a:r>
                      <a:r>
                        <a:rPr lang="pt-PT" sz="1400" baseline="0" dirty="0"/>
                        <a:t> 2021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Resultado Primário</a:t>
                      </a:r>
                      <a:endParaRPr lang="pt-BR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17.299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399.144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6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2029069" y="241513"/>
            <a:ext cx="9563100" cy="795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Nominal</a:t>
            </a: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67152" y="3506999"/>
            <a:ext cx="956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/>
              <a:t>Valores Corrigidos pelo IPCA / R$ mil</a:t>
            </a:r>
            <a:endParaRPr lang="pt-BR" sz="1400" dirty="0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2232981" y="861453"/>
            <a:ext cx="8682955" cy="1016000"/>
          </a:xfrm>
          <a:prstGeom prst="roundRect">
            <a:avLst>
              <a:gd name="adj" fmla="val 14685"/>
            </a:avLst>
          </a:prstGeom>
          <a:noFill/>
          <a:ln w="3175">
            <a:noFill/>
            <a:round/>
            <a:headEnd/>
            <a:tailEnd/>
          </a:ln>
          <a:effectLst>
            <a:outerShdw dist="35921" dir="2700000" algn="ctr" rotWithShape="0">
              <a:sysClr val="window" lastClr="FFFFFF">
                <a:alpha val="50000"/>
              </a:sysClr>
            </a:outerShdw>
          </a:effectLst>
        </p:spPr>
        <p:txBody>
          <a:bodyPr anchor="ctr"/>
          <a:lstStyle/>
          <a:p>
            <a:pPr algn="just">
              <a:spcBef>
                <a:spcPct val="50000"/>
              </a:spcBef>
              <a:defRPr/>
            </a:pPr>
            <a:r>
              <a:rPr lang="pt-BR" altLang="pt-BR" dirty="0">
                <a:solidFill>
                  <a:srgbClr val="002060"/>
                </a:solidFill>
                <a:cs typeface="Calibri" pitchFamily="34" charset="0"/>
              </a:rPr>
              <a:t>Resultado Nominal é a variação da Dívida Consolidada Líquida em determinado período. Corresponde ao Resultado Primário somados os Juros Ativos e deduzidos os Juros Passivos</a:t>
            </a:r>
            <a:endParaRPr lang="pt-BR" altLang="pt-BR" dirty="0">
              <a:solidFill>
                <a:srgbClr val="002060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65058"/>
              </p:ext>
            </p:extLst>
          </p:nvPr>
        </p:nvGraphicFramePr>
        <p:xfrm>
          <a:off x="2704872" y="2429936"/>
          <a:ext cx="821149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2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23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23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32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4489">
                <a:tc rowSpan="2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1º</a:t>
                      </a:r>
                      <a:r>
                        <a:rPr lang="pt-PT" sz="1600" baseline="0" dirty="0"/>
                        <a:t> Quadrimestre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Variação</a:t>
                      </a:r>
                      <a:r>
                        <a:rPr lang="pt-PT" sz="1600" baseline="0" dirty="0"/>
                        <a:t> 2021/2020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62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709"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Resultado</a:t>
                      </a:r>
                      <a:r>
                        <a:rPr lang="pt-PT" sz="1600" baseline="0" dirty="0"/>
                        <a:t> </a:t>
                      </a:r>
                      <a:r>
                        <a:rPr lang="pt-PT" sz="1600" baseline="0" dirty="0" smtClean="0"/>
                        <a:t>Nominal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309.688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342.320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403.842 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18,0%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126130"/>
              </p:ext>
            </p:extLst>
          </p:nvPr>
        </p:nvGraphicFramePr>
        <p:xfrm>
          <a:off x="2704872" y="4393310"/>
          <a:ext cx="821149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6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1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1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Metas Fiscais</a:t>
                      </a:r>
                      <a:r>
                        <a:rPr lang="pt-PT" sz="1400" baseline="0" dirty="0"/>
                        <a:t> de 2021 - LDO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1º </a:t>
                      </a:r>
                      <a:r>
                        <a:rPr lang="pt-PT" sz="1400" dirty="0"/>
                        <a:t>quadrimestre</a:t>
                      </a:r>
                      <a:r>
                        <a:rPr lang="pt-PT" sz="1400" baseline="0" dirty="0"/>
                        <a:t> 2021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Resultado </a:t>
                      </a:r>
                      <a:r>
                        <a:rPr lang="pt-PT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Nominal</a:t>
                      </a:r>
                      <a:endParaRPr lang="pt-BR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205.042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403.842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52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2029069" y="241513"/>
            <a:ext cx="9563100" cy="795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Previdenciário</a:t>
            </a: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162706" y="3863589"/>
            <a:ext cx="4110807" cy="418154"/>
          </a:xfrm>
          <a:prstGeom prst="roundRect">
            <a:avLst>
              <a:gd name="adj" fmla="val 14685"/>
            </a:avLst>
          </a:prstGeom>
          <a:solidFill>
            <a:schemeClr val="accent1">
              <a:alpha val="74902"/>
            </a:schemeClr>
          </a:solidFill>
          <a:ln w="3175">
            <a:solidFill>
              <a:sysClr val="window" lastClr="FFFFFF"/>
            </a:solidFill>
            <a:round/>
            <a:headEnd/>
            <a:tailEnd/>
          </a:ln>
          <a:effectLst>
            <a:outerShdw dist="35921" dir="2700000" algn="ctr" rotWithShape="0">
              <a:sysClr val="window" lastClr="FFFFFF">
                <a:alpha val="50000"/>
              </a:sysClr>
            </a:outerShdw>
          </a:effectLst>
        </p:spPr>
        <p:txBody>
          <a:bodyPr anchor="ctr"/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16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Plano Previdenciário (Capitalizado)</a:t>
            </a:r>
            <a:endParaRPr kumimoji="0" lang="pt-BR" altLang="pt-B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146695" y="1209351"/>
            <a:ext cx="4126818" cy="418154"/>
          </a:xfrm>
          <a:prstGeom prst="roundRect">
            <a:avLst>
              <a:gd name="adj" fmla="val 14685"/>
            </a:avLst>
          </a:prstGeom>
          <a:solidFill>
            <a:schemeClr val="accent1">
              <a:alpha val="74902"/>
            </a:schemeClr>
          </a:solidFill>
          <a:ln w="3175">
            <a:solidFill>
              <a:sysClr val="window" lastClr="FFFFFF"/>
            </a:solidFill>
            <a:round/>
            <a:headEnd/>
            <a:tailEnd/>
          </a:ln>
          <a:effectLst>
            <a:outerShdw dist="35921" dir="2700000" algn="ctr" rotWithShape="0">
              <a:sysClr val="window" lastClr="FFFFFF">
                <a:alpha val="50000"/>
              </a:sysClr>
            </a:outerShdw>
          </a:effectLst>
        </p:spPr>
        <p:txBody>
          <a:bodyPr anchor="ctr"/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16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Plano Financeiro (Repartição Simples)</a:t>
            </a:r>
            <a:endParaRPr kumimoji="0" lang="pt-BR" altLang="pt-B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86435"/>
              </p:ext>
            </p:extLst>
          </p:nvPr>
        </p:nvGraphicFramePr>
        <p:xfrm>
          <a:off x="2146695" y="1749146"/>
          <a:ext cx="9424496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03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6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03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88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3736">
                <a:tc rowSpan="2">
                  <a:txBody>
                    <a:bodyPr/>
                    <a:lstStyle/>
                    <a:p>
                      <a:pPr algn="ctr"/>
                      <a:r>
                        <a:rPr lang="pt-PT" sz="1500" b="1" dirty="0">
                          <a:solidFill>
                            <a:schemeClr val="bg1"/>
                          </a:solidFill>
                        </a:rPr>
                        <a:t>Receitas (-) Despesas</a:t>
                      </a:r>
                      <a:endParaRPr lang="pt-BR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/>
                        <a:t>1º</a:t>
                      </a:r>
                      <a:r>
                        <a:rPr lang="pt-PT" baseline="0" dirty="0"/>
                        <a:t> Quadrimestre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Variação</a:t>
                      </a:r>
                      <a:r>
                        <a:rPr lang="pt-PT" baseline="0" dirty="0"/>
                        <a:t> 2021/2020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73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7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Receitas Previdenciárias</a:t>
                      </a:r>
                      <a:endParaRPr lang="pt-BR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148.167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182.703 </a:t>
                      </a:r>
                      <a:endParaRPr lang="pt-BR" sz="15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103.968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-43,1%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7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Despesas Previdenciárias</a:t>
                      </a:r>
                      <a:endParaRPr lang="pt-BR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479.680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475.437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446.758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-6,0%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37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Resultado </a:t>
                      </a:r>
                      <a:r>
                        <a:rPr lang="pt-PT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Orçamentário</a:t>
                      </a:r>
                      <a:endParaRPr lang="pt-BR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-331.513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pt-B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292.734 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-342.789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09261"/>
              </p:ext>
            </p:extLst>
          </p:nvPr>
        </p:nvGraphicFramePr>
        <p:xfrm>
          <a:off x="2162706" y="4403384"/>
          <a:ext cx="9424496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03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6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03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88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3736">
                <a:tc rowSpan="2">
                  <a:txBody>
                    <a:bodyPr/>
                    <a:lstStyle/>
                    <a:p>
                      <a:pPr algn="ctr"/>
                      <a:r>
                        <a:rPr lang="pt-PT" sz="1500" b="1" dirty="0">
                          <a:solidFill>
                            <a:schemeClr val="bg1"/>
                          </a:solidFill>
                        </a:rPr>
                        <a:t>Receitas (-) Despesas</a:t>
                      </a:r>
                      <a:endParaRPr lang="pt-BR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/>
                        <a:t>1º</a:t>
                      </a:r>
                      <a:r>
                        <a:rPr lang="pt-PT" baseline="0" dirty="0"/>
                        <a:t> Quadrimestre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Variação</a:t>
                      </a:r>
                      <a:r>
                        <a:rPr lang="pt-PT" baseline="0" dirty="0"/>
                        <a:t> 2021/2020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73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7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Receitas Previdenciárias</a:t>
                      </a:r>
                      <a:endParaRPr lang="pt-BR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189.513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159.646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142.801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-10,6%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7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Despesas Previdenciárias</a:t>
                      </a:r>
                      <a:endParaRPr lang="pt-BR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20.376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14.476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15.822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37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Resultado </a:t>
                      </a:r>
                      <a:r>
                        <a:rPr lang="pt-PT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Orçamentário</a:t>
                      </a:r>
                      <a:endParaRPr lang="pt-BR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169.136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145.170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126.979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-12,5%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20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4772A2E-3E35-6F4E-8863-D2BDDF4CA2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342A3043-B2F3-BB4B-B613-72228BE93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214" y="5603997"/>
            <a:ext cx="1394273" cy="1066587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AC48A56A-7871-B741-9934-FF84AB58F74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A447D38C-69DF-7E45-A3EF-1DB69FA0C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2095"/>
            <a:ext cx="9144000" cy="115067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2A6F902-4716-A64F-81C6-4D105E9D4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060" y="5784434"/>
            <a:ext cx="2570119" cy="764483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3060119" y="373677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sz="1600" b="1" dirty="0">
              <a:solidFill>
                <a:schemeClr val="bg1"/>
              </a:solidFill>
              <a:latin typeface="WorkSans-Medium"/>
            </a:endParaRP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WorkSans-Medium"/>
              </a:rPr>
              <a:t>Rua Siqueira Campos, 1300 – 4º andar | Centro Histórico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WorkSans-Medium"/>
              </a:rPr>
              <a:t>Porto Alegre - RS | CEP 90010-907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WorkSans-Medium"/>
              </a:rPr>
              <a:t>fantinel@portoalegre.rs.gov.br | prefeitura.poa.br/</a:t>
            </a:r>
            <a:r>
              <a:rPr lang="pt-BR" sz="1600" b="1" dirty="0" err="1">
                <a:solidFill>
                  <a:schemeClr val="bg1"/>
                </a:solidFill>
                <a:latin typeface="WorkSans-Medium"/>
              </a:rPr>
              <a:t>smf</a:t>
            </a:r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2828515"/>
            <a:ext cx="1219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WorkSans-Bold"/>
              </a:rPr>
              <a:t>Rodrigo Sartori Fantinel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WorkSans-Medium"/>
              </a:rPr>
              <a:t>Secretário Municipal da Fazenda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1911006" y="241235"/>
            <a:ext cx="10280993" cy="795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 da Gestão Fiscal</a:t>
            </a: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57423" y="1193109"/>
            <a:ext cx="868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002060"/>
                </a:solidFill>
              </a:rPr>
              <a:t>Lei Complementar nº 101/2000 (§4º do art. 9º)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033429" y="2801512"/>
            <a:ext cx="613773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2060"/>
                </a:solidFill>
              </a:rPr>
              <a:t>Pauta de hoje: 1º quadrimestre de 2021</a:t>
            </a:r>
          </a:p>
          <a:p>
            <a:pPr algn="just"/>
            <a:endParaRPr lang="pt-BR" sz="1000" dirty="0">
              <a:solidFill>
                <a:srgbClr val="002060"/>
              </a:solidFill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pt-BR" sz="2000" dirty="0" smtClean="0">
                <a:solidFill>
                  <a:srgbClr val="002060"/>
                </a:solidFill>
              </a:rPr>
              <a:t>Resultado Orçamentário</a:t>
            </a:r>
          </a:p>
          <a:p>
            <a:pPr algn="just">
              <a:spcBef>
                <a:spcPts val="600"/>
              </a:spcBef>
            </a:pPr>
            <a:r>
              <a:rPr lang="pt-BR" sz="2000" dirty="0">
                <a:solidFill>
                  <a:srgbClr val="002060"/>
                </a:solidFill>
              </a:rPr>
              <a:t>	</a:t>
            </a:r>
            <a:r>
              <a:rPr lang="pt-BR" sz="2000" dirty="0" smtClean="0">
                <a:solidFill>
                  <a:srgbClr val="002060"/>
                </a:solidFill>
              </a:rPr>
              <a:t>- </a:t>
            </a:r>
            <a:r>
              <a:rPr lang="pt-BR" dirty="0" smtClean="0">
                <a:solidFill>
                  <a:srgbClr val="002060"/>
                </a:solidFill>
              </a:rPr>
              <a:t>detalhamento da Receita e da Despesa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 startAt="2"/>
            </a:pPr>
            <a:r>
              <a:rPr lang="pt-BR" sz="2000" dirty="0" smtClean="0">
                <a:solidFill>
                  <a:srgbClr val="002060"/>
                </a:solidFill>
              </a:rPr>
              <a:t>Educação e Saúde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 startAt="2"/>
            </a:pPr>
            <a:r>
              <a:rPr lang="pt-BR" sz="2000" dirty="0" smtClean="0">
                <a:solidFill>
                  <a:srgbClr val="002060"/>
                </a:solidFill>
              </a:rPr>
              <a:t>Despesa </a:t>
            </a:r>
            <a:r>
              <a:rPr lang="pt-BR" sz="2000" dirty="0">
                <a:solidFill>
                  <a:srgbClr val="002060"/>
                </a:solidFill>
              </a:rPr>
              <a:t>de Pessoal</a:t>
            </a:r>
            <a:endParaRPr lang="pt-BR" sz="2000" dirty="0" smtClean="0">
              <a:solidFill>
                <a:srgbClr val="002060"/>
              </a:solidFill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 startAt="2"/>
            </a:pPr>
            <a:r>
              <a:rPr lang="pt-BR" sz="2000" dirty="0" smtClean="0">
                <a:solidFill>
                  <a:srgbClr val="002060"/>
                </a:solidFill>
              </a:rPr>
              <a:t>Dívida </a:t>
            </a:r>
            <a:r>
              <a:rPr lang="pt-BR" sz="2000" dirty="0">
                <a:solidFill>
                  <a:srgbClr val="002060"/>
                </a:solidFill>
              </a:rPr>
              <a:t>Consolidada</a:t>
            </a:r>
            <a:endParaRPr lang="pt-BR" sz="2000" dirty="0" smtClean="0">
              <a:solidFill>
                <a:srgbClr val="002060"/>
              </a:solidFill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 startAt="2"/>
            </a:pPr>
            <a:r>
              <a:rPr lang="pt-BR" sz="2000" dirty="0" smtClean="0">
                <a:solidFill>
                  <a:srgbClr val="002060"/>
                </a:solidFill>
              </a:rPr>
              <a:t>Resultado Primário e Nominal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 startAt="2"/>
            </a:pPr>
            <a:r>
              <a:rPr lang="pt-BR" sz="2000" dirty="0" smtClean="0">
                <a:solidFill>
                  <a:srgbClr val="002060"/>
                </a:solidFill>
              </a:rPr>
              <a:t>Resultado Previdenciário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47950" y="170745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Quadrimestralmente comparecemos à CMPA para Audiência Pública com o objetivo de demonstrar o cumprimento de metas fiscais no quadrimestre anterior.</a:t>
            </a:r>
          </a:p>
        </p:txBody>
      </p:sp>
    </p:spTree>
    <p:extLst>
      <p:ext uri="{BB962C8B-B14F-4D97-AF65-F5344CB8AC3E}">
        <p14:creationId xmlns:p14="http://schemas.microsoft.com/office/powerpoint/2010/main" val="3645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1911006" y="241235"/>
            <a:ext cx="10280993" cy="795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Orçamentário</a:t>
            </a: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210417" y="1065528"/>
            <a:ext cx="9510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002060"/>
                </a:solidFill>
              </a:rPr>
              <a:t>Receitas Realizadas (efetivamente arrecadadas) deduzidas das despesas empenhadas.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23850"/>
              </p:ext>
            </p:extLst>
          </p:nvPr>
        </p:nvGraphicFramePr>
        <p:xfrm>
          <a:off x="2267569" y="1775406"/>
          <a:ext cx="8049775" cy="190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2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52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92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24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7897">
                <a:tc row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Receita / Despesa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/>
                        <a:t>1º</a:t>
                      </a:r>
                      <a:r>
                        <a:rPr lang="pt-PT" baseline="0" dirty="0"/>
                        <a:t> Quadrimestre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Variação</a:t>
                      </a:r>
                      <a:r>
                        <a:rPr lang="pt-PT" baseline="0" dirty="0"/>
                        <a:t> 2021/2020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89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897"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Receita Realizada</a:t>
                      </a:r>
                      <a:endParaRPr lang="pt-BR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2.486.231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2.749.513</a:t>
                      </a:r>
                      <a:endParaRPr lang="pt-BR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2.609.388</a:t>
                      </a:r>
                      <a:endParaRPr lang="pt-BR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- 5,1%</a:t>
                      </a:r>
                      <a:endParaRPr lang="pt-BR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897"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Despesa Empenhada </a:t>
                      </a:r>
                      <a:endParaRPr lang="pt-BR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2.991.334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3.602.415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3.540.702</a:t>
                      </a:r>
                      <a:endParaRPr lang="pt-BR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- 1,7%</a:t>
                      </a:r>
                      <a:endParaRPr lang="pt-BR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5095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Resultado</a:t>
                      </a:r>
                      <a:endParaRPr lang="pt-BR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- 505.103</a:t>
                      </a:r>
                      <a:endParaRPr lang="pt-BR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- 852.901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- 931.315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9,2</a:t>
                      </a:r>
                      <a:r>
                        <a:rPr lang="pt-PT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%</a:t>
                      </a:r>
                      <a:endParaRPr lang="pt-BR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6250335" y="3732035"/>
            <a:ext cx="4138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/>
              <a:t>Valores Corrigidos pelo IPCA / R$ mil</a:t>
            </a:r>
            <a:endParaRPr lang="pt-BR" sz="1400" dirty="0"/>
          </a:p>
        </p:txBody>
      </p:sp>
      <p:cxnSp>
        <p:nvCxnSpPr>
          <p:cNvPr id="3" name="Conector de seta reta 2"/>
          <p:cNvCxnSpPr/>
          <p:nvPr/>
        </p:nvCxnSpPr>
        <p:spPr>
          <a:xfrm flipH="1">
            <a:off x="5543551" y="3800197"/>
            <a:ext cx="0" cy="1271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000632" y="5157785"/>
            <a:ext cx="10858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+ 572,1</a:t>
            </a:r>
            <a:endParaRPr lang="pt-BR" sz="2000" b="1" dirty="0"/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6981836" y="3781145"/>
            <a:ext cx="0" cy="1271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6438911" y="5157785"/>
            <a:ext cx="10858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/>
            </a:lvl1pPr>
          </a:lstStyle>
          <a:p>
            <a:r>
              <a:rPr lang="pt-BR" dirty="0"/>
              <a:t>+ 685,7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8434397" y="3762810"/>
            <a:ext cx="0" cy="1271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7891472" y="5139450"/>
            <a:ext cx="10858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/>
            </a:lvl1pPr>
          </a:lstStyle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+ 464,8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850718" y="5571168"/>
            <a:ext cx="1171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Estimado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2014078" y="260717"/>
            <a:ext cx="10162931" cy="818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Detalhamento das Receitas</a:t>
            </a: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50562"/>
              </p:ext>
            </p:extLst>
          </p:nvPr>
        </p:nvGraphicFramePr>
        <p:xfrm>
          <a:off x="2398427" y="1336100"/>
          <a:ext cx="9144000" cy="3885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1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17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17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018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3995">
                <a:tc rowSpan="2"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solidFill>
                            <a:schemeClr val="bg1"/>
                          </a:solidFill>
                        </a:rPr>
                        <a:t>Receita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1º</a:t>
                      </a:r>
                      <a:r>
                        <a:rPr lang="pt-PT" sz="1400" b="1" baseline="0" dirty="0">
                          <a:solidFill>
                            <a:schemeClr val="bg1"/>
                          </a:solidFill>
                        </a:rPr>
                        <a:t> Quadrimestre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solidFill>
                            <a:schemeClr val="bg1"/>
                          </a:solidFill>
                        </a:rPr>
                        <a:t>Variação</a:t>
                      </a:r>
                      <a:r>
                        <a:rPr lang="pt-PT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PT" sz="1800" b="1" baseline="0" dirty="0" smtClean="0">
                          <a:solidFill>
                            <a:schemeClr val="bg1"/>
                          </a:solidFill>
                        </a:rPr>
                        <a:t>2021/2020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54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 algn="l"/>
                      <a:r>
                        <a:rPr lang="pt-PT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Receitas Correntes</a:t>
                      </a:r>
                      <a:endParaRPr lang="pt-BR" sz="18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2.430.033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2.689.744 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2.592.437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- 3,3%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772">
                <a:tc>
                  <a:txBody>
                    <a:bodyPr/>
                    <a:lstStyle/>
                    <a:p>
                      <a:pPr algn="l"/>
                      <a:r>
                        <a:rPr lang="pt-PT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    Receitas Tributárias</a:t>
                      </a:r>
                      <a:endParaRPr lang="pt-BR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961.526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1.003.909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1.071.615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6,7%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7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Receita de Serviços</a:t>
                      </a:r>
                      <a:endParaRPr lang="pt-BR" sz="16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244.948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245.291 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222.314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pt-BR" sz="18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9,4%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77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Transferências Correntes</a:t>
                      </a:r>
                      <a:endParaRPr lang="pt-BR" sz="16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972.514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1.099.166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1.067.747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- 2,9%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77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Outras Receitas Correntes</a:t>
                      </a:r>
                      <a:endParaRPr lang="pt-BR" sz="16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251.045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341.378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230.761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- 32,4%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Receitas</a:t>
                      </a:r>
                      <a:r>
                        <a:rPr lang="pt-PT" sz="1800" b="0" kern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Capital</a:t>
                      </a:r>
                      <a:endParaRPr lang="pt-BR" sz="18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23.761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13.120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32.990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151,5%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Receitas Intraorçamentárias</a:t>
                      </a:r>
                      <a:endParaRPr lang="pt-BR" sz="18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138.522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153.445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132.208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- 13,8%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(-) Dedução Receitas Correntes</a:t>
                      </a:r>
                      <a:endParaRPr lang="pt-BR" sz="18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-106.084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-106.794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-148.247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38,8%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Receita</a:t>
                      </a:r>
                      <a:r>
                        <a:rPr lang="pt-PT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pt-B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2.486.231</a:t>
                      </a:r>
                      <a:endParaRPr lang="pt-B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2.749.513 </a:t>
                      </a:r>
                      <a:endParaRPr lang="pt-B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2.609.388</a:t>
                      </a:r>
                      <a:endParaRPr lang="pt-B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5,1%</a:t>
                      </a:r>
                      <a:endParaRPr lang="pt-B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014078" y="5323853"/>
            <a:ext cx="956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/>
              <a:t>Valores Corrigidos pelo IPCA / R$ mil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492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2029068" y="256927"/>
            <a:ext cx="10162931" cy="795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Impostos Municipais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66978"/>
              </p:ext>
            </p:extLst>
          </p:nvPr>
        </p:nvGraphicFramePr>
        <p:xfrm>
          <a:off x="2539594" y="1119544"/>
          <a:ext cx="8674911" cy="420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3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4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41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4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41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8151">
                <a:tc rowSpan="2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Receita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1º</a:t>
                      </a:r>
                      <a:r>
                        <a:rPr lang="pt-PT" sz="1600" baseline="0" dirty="0"/>
                        <a:t> Quadrimestre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Variação</a:t>
                      </a:r>
                      <a:r>
                        <a:rPr lang="pt-PT" sz="1600" baseline="0" dirty="0"/>
                        <a:t> 2021/2020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15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470"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ISS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376.331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365.273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358.036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- 2,0%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470"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IPTU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295.458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341.889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399.071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16,7%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470"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ITBI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87.178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69.462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109.731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58,0%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470">
                <a:tc>
                  <a:txBody>
                    <a:bodyPr/>
                    <a:lstStyle/>
                    <a:p>
                      <a:pPr algn="l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Total dos Impostos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758.967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776.623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866.838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11,6%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470">
                <a:tc>
                  <a:txBody>
                    <a:bodyPr/>
                    <a:lstStyle/>
                    <a:p>
                      <a:pPr algn="l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Receita Total do Ano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2.486.231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2.749.513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2.609.388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- 5,1%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0470"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Participação na</a:t>
                      </a:r>
                      <a:r>
                        <a:rPr lang="pt-PT" sz="1600" baseline="0" dirty="0"/>
                        <a:t> Receita Total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30,53%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28,25%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33,22%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0470">
                <a:tc>
                  <a:txBody>
                    <a:bodyPr/>
                    <a:lstStyle/>
                    <a:p>
                      <a:pPr algn="l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Receita Corrente Líquida – RCL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6.265.625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6.732.522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6.792.224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04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Participação na RCL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0" dirty="0">
                          <a:solidFill>
                            <a:schemeClr val="tx1"/>
                          </a:solidFill>
                        </a:rPr>
                        <a:t>12,11%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0" dirty="0">
                          <a:solidFill>
                            <a:schemeClr val="tx1"/>
                          </a:solidFill>
                        </a:rPr>
                        <a:t>11,54%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0" dirty="0">
                          <a:solidFill>
                            <a:schemeClr val="tx1"/>
                          </a:solidFill>
                        </a:rPr>
                        <a:t>12,76%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39594" y="5386506"/>
            <a:ext cx="8696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/>
              <a:t>Impostos com as respectivas deduções excluídas   </a:t>
            </a:r>
            <a:r>
              <a:rPr lang="pt-PT" sz="1400" dirty="0" smtClean="0"/>
              <a:t>                               Valores </a:t>
            </a:r>
            <a:r>
              <a:rPr lang="pt-PT" sz="1400" dirty="0"/>
              <a:t>Corrigidos pelo IPCA / R$ mil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26833" y="6011057"/>
            <a:ext cx="652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002060"/>
                </a:solidFill>
              </a:rPr>
              <a:t>Receita de Recuperação de créditos aumentou 39%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190461"/>
              </p:ext>
            </p:extLst>
          </p:nvPr>
        </p:nvGraphicFramePr>
        <p:xfrm>
          <a:off x="2219460" y="1098108"/>
          <a:ext cx="9454130" cy="4784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0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2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21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57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38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8151">
                <a:tc rowSpan="2">
                  <a:txBody>
                    <a:bodyPr/>
                    <a:lstStyle/>
                    <a:p>
                      <a:pPr algn="l"/>
                      <a:r>
                        <a:rPr lang="pt-PT" dirty="0"/>
                        <a:t>Despesa Empenhada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/>
                        <a:t>1º</a:t>
                      </a:r>
                      <a:r>
                        <a:rPr lang="pt-PT" baseline="0" dirty="0"/>
                        <a:t> Quadrimestre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Variação</a:t>
                      </a:r>
                      <a:r>
                        <a:rPr lang="pt-PT" baseline="0" dirty="0"/>
                        <a:t> 2021/2020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15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4473">
                <a:tc>
                  <a:txBody>
                    <a:bodyPr/>
                    <a:lstStyle/>
                    <a:p>
                      <a:pPr algn="l"/>
                      <a:r>
                        <a:rPr lang="pt-PT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Despesas Correntes</a:t>
                      </a:r>
                      <a:endParaRPr lang="pt-BR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2.281.353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2.906.870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2.935.434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433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Pessoal e Encargos Sociais</a:t>
                      </a:r>
                      <a:endParaRPr lang="pt-BR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1.034.428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1.044.225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977.138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-6,4%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081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Juros</a:t>
                      </a:r>
                      <a:r>
                        <a:rPr lang="pt-PT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e Encargos da Dívida</a:t>
                      </a:r>
                      <a:endParaRPr lang="pt-BR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91.880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86.885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45.081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-48,1%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010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Outras Despesas Correntes</a:t>
                      </a:r>
                      <a:endParaRPr lang="pt-BR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1.155.045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1.775.760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1.913.215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1194">
                <a:tc>
                  <a:txBody>
                    <a:bodyPr/>
                    <a:lstStyle/>
                    <a:p>
                      <a:pPr algn="l"/>
                      <a:r>
                        <a:rPr lang="pt-PT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Despesas de Capital</a:t>
                      </a:r>
                      <a:endParaRPr lang="pt-BR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314.947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367.776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275.494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-25,1%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010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Investimentos</a:t>
                      </a:r>
                      <a:endParaRPr lang="pt-BR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155.410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219.366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205.845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-6,2%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Amortização da Dívida</a:t>
                      </a:r>
                      <a:endParaRPr lang="pt-BR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116.027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136.026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63.649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-53,2%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5786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Inversões Financeiras</a:t>
                      </a:r>
                      <a:endParaRPr lang="pt-BR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43.510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12.384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6.000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-51,6%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8489">
                <a:tc>
                  <a:txBody>
                    <a:bodyPr/>
                    <a:lstStyle/>
                    <a:p>
                      <a:pPr algn="l"/>
                      <a:r>
                        <a:rPr lang="pt-PT" b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Despesas</a:t>
                      </a:r>
                      <a:r>
                        <a:rPr lang="pt-PT" b="1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Intraorçamentárias</a:t>
                      </a:r>
                      <a:endParaRPr lang="pt-BR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395.034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327.769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329.774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84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Geral</a:t>
                      </a:r>
                      <a:endParaRPr lang="pt-B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2.991.334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3.602.415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3.540.702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- 1,7%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149985" y="5947116"/>
            <a:ext cx="956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/>
              <a:t>Valores Corrigidos pelo IPCA / R$ mil</a:t>
            </a:r>
            <a:endParaRPr lang="pt-BR" sz="1400" dirty="0"/>
          </a:p>
        </p:txBody>
      </p:sp>
      <p:sp>
        <p:nvSpPr>
          <p:cNvPr id="18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2014078" y="260717"/>
            <a:ext cx="10162931" cy="818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Detalhamento das Despesas</a:t>
            </a:r>
            <a:endParaRPr lang="pt-B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1885638" y="203374"/>
            <a:ext cx="10096502" cy="727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 Empenhadas por Função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40424"/>
              </p:ext>
            </p:extLst>
          </p:nvPr>
        </p:nvGraphicFramePr>
        <p:xfrm>
          <a:off x="2878679" y="791481"/>
          <a:ext cx="7854278" cy="573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9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4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40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41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6031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Função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1º</a:t>
                      </a:r>
                      <a:r>
                        <a:rPr lang="pt-PT" sz="1400" b="1" baseline="0" dirty="0">
                          <a:solidFill>
                            <a:schemeClr val="bg1"/>
                          </a:solidFill>
                        </a:rPr>
                        <a:t> Quadrimestre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Variação</a:t>
                      </a:r>
                      <a:r>
                        <a:rPr lang="pt-PT" sz="1400" b="1" baseline="0" dirty="0">
                          <a:solidFill>
                            <a:schemeClr val="bg1"/>
                          </a:solidFill>
                        </a:rPr>
                        <a:t> 2021/2020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90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Saúde 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657.734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1.155.344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1.362.481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17,9%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Previdência Social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601.832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399.809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563.905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41,0%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Saneamento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457.705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507.332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444.828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-12,3%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Educação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372.767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502.217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286.666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-42,9%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Encargos Especiais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338.286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322.594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230.332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-28,6%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Administração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239.030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257.351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211.052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Urbanismo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98.441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170.290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145.478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-14,6%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Assistência Social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85.839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97.017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133.459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37,6%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Legislativa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45.530 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45.390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42.611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-6,1%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Transporte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3.164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49.343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39.231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-20,5%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Habitação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24.510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25.669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19.622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-23,6%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Judiciária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20.353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19.241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18.774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Segurança Pública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24.633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21.287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18.133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-14,8%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Gestão Ambiental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3.179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8.270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7.532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-8,9%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Cultura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11.126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10.514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7.241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-31,1%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Direitos da Cidadania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3.244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4.729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5.117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Comércio e Serviços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2.200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3.392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1.836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-45,9%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Trabalho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1.418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1.271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1.408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Desporto e Lazer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  344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  679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   662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-2,5%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408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Relações Exteriores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  675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334 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-50,5%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65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2.991.334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3.602.415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3.540.702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- 1,7%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274789" y="6520322"/>
            <a:ext cx="956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/>
              <a:t>Valores Corrigidos pelo IPCA / R$ mil</a:t>
            </a:r>
            <a:endParaRPr lang="pt-BR" sz="1400" dirty="0"/>
          </a:p>
        </p:txBody>
      </p:sp>
      <p:sp>
        <p:nvSpPr>
          <p:cNvPr id="11" name="Seta para a direita 10"/>
          <p:cNvSpPr/>
          <p:nvPr/>
        </p:nvSpPr>
        <p:spPr>
          <a:xfrm rot="10800000">
            <a:off x="10470783" y="1360574"/>
            <a:ext cx="324000" cy="252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10800000">
            <a:off x="10473283" y="1617904"/>
            <a:ext cx="324000" cy="252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10800000">
            <a:off x="10498896" y="3077327"/>
            <a:ext cx="324000" cy="252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10800000">
            <a:off x="10482804" y="2098919"/>
            <a:ext cx="324000" cy="252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11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89889"/>
              </p:ext>
            </p:extLst>
          </p:nvPr>
        </p:nvGraphicFramePr>
        <p:xfrm>
          <a:off x="2356272" y="4177356"/>
          <a:ext cx="895225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9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91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91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71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4489">
                <a:tc rowSpan="2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1º</a:t>
                      </a:r>
                      <a:r>
                        <a:rPr lang="pt-PT" sz="1600" baseline="0" dirty="0"/>
                        <a:t> Quadrimestre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Variação</a:t>
                      </a:r>
                      <a:r>
                        <a:rPr lang="pt-PT" sz="1600" baseline="0" dirty="0"/>
                        <a:t> 2021/2020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62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709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Despesas</a:t>
                      </a:r>
                      <a:r>
                        <a:rPr lang="pt-PT" sz="16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com</a:t>
                      </a:r>
                      <a:r>
                        <a:rPr lang="pt-PT" sz="16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MDE</a:t>
                      </a:r>
                      <a:endParaRPr lang="pt-BR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332.717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315.874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149.777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PT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- 52,6%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6325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Receitas de Impostos e Transferências</a:t>
                      </a:r>
                      <a:endParaRPr lang="pt-BR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1.392.500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1.415.597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1.494.531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PT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5,6%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% Aplicado em MDE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23,89%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22,31% 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10,02%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753219" y="6472356"/>
            <a:ext cx="956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/>
              <a:t>                                                             Valores Corrigidos pelo IPCA / R$ mil</a:t>
            </a:r>
            <a:endParaRPr lang="pt-BR" sz="1400" dirty="0"/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2014078" y="260717"/>
            <a:ext cx="10162931" cy="818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Aplicados na </a:t>
            </a:r>
          </a:p>
          <a:p>
            <a:pPr algn="l">
              <a:lnSpc>
                <a:spcPct val="10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</a:t>
            </a:r>
            <a:r>
              <a:rPr lang="pt-B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</a:t>
            </a:r>
            <a:r>
              <a:rPr lang="pt-B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 (MDE)</a:t>
            </a:r>
            <a:endParaRPr lang="pt-BR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pt-BR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54798" y="5943694"/>
            <a:ext cx="652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</a:rPr>
              <a:t>Emenda Constitucional nº 108 de 2020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941707" y="3487114"/>
            <a:ext cx="652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</a:rPr>
              <a:t>Escolas fechadas durante todo o primeiro quadrimestre</a:t>
            </a:r>
            <a:endParaRPr lang="pt-BR" sz="2000" dirty="0">
              <a:solidFill>
                <a:srgbClr val="002060"/>
              </a:solidFill>
            </a:endParaRPr>
          </a:p>
        </p:txBody>
      </p:sp>
      <p:pic>
        <p:nvPicPr>
          <p:cNvPr id="19" name="Picture 2" descr="ATENÇÃO, SERVIDORES! - Sisipse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82" y="3518047"/>
            <a:ext cx="358759" cy="3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663248"/>
              </p:ext>
            </p:extLst>
          </p:nvPr>
        </p:nvGraphicFramePr>
        <p:xfrm>
          <a:off x="2364068" y="1750411"/>
          <a:ext cx="895225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9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91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91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71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4489">
                <a:tc rowSpan="2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1º</a:t>
                      </a:r>
                      <a:r>
                        <a:rPr lang="pt-PT" sz="1600" baseline="0" dirty="0"/>
                        <a:t> Quadrimestre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Variação</a:t>
                      </a:r>
                      <a:r>
                        <a:rPr lang="pt-PT" sz="1600" baseline="0" dirty="0"/>
                        <a:t> 2021/2020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62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709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Despesas</a:t>
                      </a:r>
                      <a:r>
                        <a:rPr lang="pt-PT" sz="16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com</a:t>
                      </a:r>
                      <a:r>
                        <a:rPr lang="pt-PT" sz="16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MDE</a:t>
                      </a:r>
                      <a:endParaRPr lang="pt-BR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332.717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315.874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266.824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PT" sz="16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15,5%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6325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Receitas de Impostos e Transferências</a:t>
                      </a:r>
                      <a:endParaRPr lang="pt-BR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1.392.500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1.415.597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1.494.531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5,6%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% Aplicado em MDE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23,89%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22,31% 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>
                          <a:solidFill>
                            <a:schemeClr val="bg1"/>
                          </a:solidFill>
                        </a:rPr>
                        <a:t>17,85%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610280"/>
              </p:ext>
            </p:extLst>
          </p:nvPr>
        </p:nvGraphicFramePr>
        <p:xfrm>
          <a:off x="2364068" y="1481835"/>
          <a:ext cx="3078217" cy="79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1116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ts val="0"/>
                        </a:spcBef>
                        <a:defRPr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Mínimo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C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onstitucional  </a:t>
                      </a:r>
                      <a:endParaRPr lang="pt-BR" sz="1800" dirty="0">
                        <a:solidFill>
                          <a:schemeClr val="bg1"/>
                        </a:solidFill>
                        <a:latin typeface="Gadugi" panose="020B0502040204020203" pitchFamily="34" charset="0"/>
                        <a:cs typeface="Tahoma" pitchFamily="34" charset="0"/>
                      </a:endParaRPr>
                    </a:p>
                    <a:p>
                      <a:pPr algn="ctr" eaLnBrk="1" hangingPunct="1">
                        <a:spcBef>
                          <a:spcPts val="0"/>
                        </a:spcBef>
                        <a:defRPr/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2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5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% (anual)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Picture 2" descr="ATENÇÃO, SERVIDORES! - Sisipse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18" y="5982308"/>
            <a:ext cx="358759" cy="3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443827B7-CCCF-A64D-AB72-300DB9EC6F99}"/>
              </a:ext>
            </a:extLst>
          </p:cNvPr>
          <p:cNvSpPr/>
          <p:nvPr/>
        </p:nvSpPr>
        <p:spPr>
          <a:xfrm>
            <a:off x="-1" y="-1"/>
            <a:ext cx="1673353" cy="687155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3585A35E-C063-A245-AF4D-E1FD1274668E}"/>
              </a:ext>
            </a:extLst>
          </p:cNvPr>
          <p:cNvSpPr txBox="1">
            <a:spLocks/>
          </p:cNvSpPr>
          <p:nvPr/>
        </p:nvSpPr>
        <p:spPr>
          <a:xfrm>
            <a:off x="17741" y="624806"/>
            <a:ext cx="1655610" cy="10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DA FAZENDA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A60089D-A77D-6940-80C3-3A11C6425C5E}"/>
              </a:ext>
            </a:extLst>
          </p:cNvPr>
          <p:cNvSpPr/>
          <p:nvPr/>
        </p:nvSpPr>
        <p:spPr>
          <a:xfrm>
            <a:off x="355717" y="331224"/>
            <a:ext cx="105670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GESTÃO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76EE8C-C142-E441-8BC2-615F17F4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63529"/>
            <a:ext cx="1673352" cy="1994471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08803724-4A75-BF48-9E39-065C256D9CD2}"/>
              </a:ext>
            </a:extLst>
          </p:cNvPr>
          <p:cNvSpPr txBox="1">
            <a:spLocks/>
          </p:cNvSpPr>
          <p:nvPr/>
        </p:nvSpPr>
        <p:spPr>
          <a:xfrm>
            <a:off x="2014078" y="260717"/>
            <a:ext cx="10162931" cy="818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Aplicados nas </a:t>
            </a:r>
          </a:p>
          <a:p>
            <a:pPr algn="l">
              <a:lnSpc>
                <a:spcPct val="100000"/>
              </a:lnSpc>
            </a:pPr>
            <a:r>
              <a:rPr lang="pt-B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ções </a:t>
            </a:r>
            <a:r>
              <a:rPr lang="pt-B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</a:t>
            </a:r>
            <a:r>
              <a:rPr lang="pt-B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úblicos </a:t>
            </a:r>
            <a:r>
              <a:rPr lang="pt-B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(ASPS)</a:t>
            </a:r>
            <a:endParaRPr lang="pt-BR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pt-BR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121768"/>
              </p:ext>
            </p:extLst>
          </p:nvPr>
        </p:nvGraphicFramePr>
        <p:xfrm>
          <a:off x="2365321" y="1971785"/>
          <a:ext cx="895225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9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91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91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71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4489">
                <a:tc rowSpan="2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1º</a:t>
                      </a:r>
                      <a:r>
                        <a:rPr lang="pt-PT" sz="1600" baseline="0" dirty="0"/>
                        <a:t> Quadrimestre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Variação</a:t>
                      </a:r>
                      <a:r>
                        <a:rPr lang="pt-PT" sz="1600" baseline="0" dirty="0"/>
                        <a:t> 2021/2020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62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709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Despesas</a:t>
                      </a:r>
                      <a:r>
                        <a:rPr lang="pt-PT" sz="16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com</a:t>
                      </a:r>
                      <a:r>
                        <a:rPr lang="pt-PT" sz="16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16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ASPS</a:t>
                      </a:r>
                      <a:endParaRPr lang="pt-BR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212.636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227.322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212.308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-6.6%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6325">
                <a:tc>
                  <a:txBody>
                    <a:bodyPr/>
                    <a:lstStyle/>
                    <a:p>
                      <a:pPr algn="l"/>
                      <a:r>
                        <a:rPr lang="pt-PT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Receitas de Impostos e Transferências</a:t>
                      </a:r>
                      <a:endParaRPr lang="pt-BR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1.392.500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1.415.597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1.494.531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5,6%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600" b="1" dirty="0">
                          <a:solidFill>
                            <a:schemeClr val="bg1"/>
                          </a:solidFill>
                        </a:rPr>
                        <a:t>% Aplicado em MDE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15,27%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16,06%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14,21%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799442" y="3717362"/>
            <a:ext cx="956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/>
              <a:t>                                                             Valores Corrigidos pelo IPCA / R$ mil</a:t>
            </a:r>
            <a:endParaRPr lang="pt-BR" sz="1400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31258"/>
              </p:ext>
            </p:extLst>
          </p:nvPr>
        </p:nvGraphicFramePr>
        <p:xfrm>
          <a:off x="2364068" y="1658520"/>
          <a:ext cx="3078217" cy="79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1116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ts val="0"/>
                        </a:spcBef>
                        <a:defRPr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Mínimo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C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onstitucional  </a:t>
                      </a:r>
                      <a:endParaRPr lang="pt-BR" sz="1800" dirty="0">
                        <a:solidFill>
                          <a:schemeClr val="bg1"/>
                        </a:solidFill>
                        <a:latin typeface="Gadugi" panose="020B0502040204020203" pitchFamily="34" charset="0"/>
                        <a:cs typeface="Tahoma" pitchFamily="34" charset="0"/>
                      </a:endParaRPr>
                    </a:p>
                    <a:p>
                      <a:pPr algn="ctr" eaLnBrk="1" hangingPunct="1">
                        <a:spcBef>
                          <a:spcPts val="0"/>
                        </a:spcBef>
                        <a:defRPr/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1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5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latin typeface="Gadugi" panose="020B0502040204020203" pitchFamily="34" charset="0"/>
                          <a:cs typeface="Tahoma" pitchFamily="34" charset="0"/>
                        </a:rPr>
                        <a:t>% (anual)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3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r 4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50E96A66FFC0C479B105A95B2F1F523" ma:contentTypeVersion="12" ma:contentTypeDescription="Crie um novo documento." ma:contentTypeScope="" ma:versionID="ebed59fe274cd51cf6f4541d5e4671d9">
  <xsd:schema xmlns:xsd="http://www.w3.org/2001/XMLSchema" xmlns:xs="http://www.w3.org/2001/XMLSchema" xmlns:p="http://schemas.microsoft.com/office/2006/metadata/properties" xmlns:ns3="b3b470b5-6b99-48f9-8121-8b96b4ee250b" xmlns:ns4="aa272024-a02b-43c2-bde5-a82640370329" targetNamespace="http://schemas.microsoft.com/office/2006/metadata/properties" ma:root="true" ma:fieldsID="ef072fe151610c3f330b274ce6df1c7d" ns3:_="" ns4:_="">
    <xsd:import namespace="b3b470b5-6b99-48f9-8121-8b96b4ee250b"/>
    <xsd:import namespace="aa272024-a02b-43c2-bde5-a826403703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470b5-6b99-48f9-8121-8b96b4ee2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2024-a02b-43c2-bde5-a8264037032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B50F95-A5C2-4CEB-BD2B-EFFCBE704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b470b5-6b99-48f9-8121-8b96b4ee250b"/>
    <ds:schemaRef ds:uri="aa272024-a02b-43c2-bde5-a826403703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65612E-C68E-4CAC-BC05-69E9DE8A59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243CD7-5CB8-4B5E-B272-7106D111CB8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a272024-a02b-43c2-bde5-a82640370329"/>
    <ds:schemaRef ds:uri="b3b470b5-6b99-48f9-8121-8b96b4ee25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6817</TotalTime>
  <Words>1447</Words>
  <Application>Microsoft Office PowerPoint</Application>
  <PresentationFormat>Widescreen</PresentationFormat>
  <Paragraphs>568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Gadugi</vt:lpstr>
      <vt:lpstr>Tahoma</vt:lpstr>
      <vt:lpstr>WorkSans-Bold</vt:lpstr>
      <vt:lpstr>WorkSans-Medium</vt:lpstr>
      <vt:lpstr>Tema do Office</vt:lpstr>
      <vt:lpstr>Transparência da Gestão Fiscal  1º Quadrimestre de 2021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pedro s van helden</dc:creator>
  <cp:lastModifiedBy>Rodrigo Sartori Fantinel</cp:lastModifiedBy>
  <cp:revision>294</cp:revision>
  <cp:lastPrinted>2021-05-14T01:18:59Z</cp:lastPrinted>
  <dcterms:created xsi:type="dcterms:W3CDTF">2021-01-05T12:09:51Z</dcterms:created>
  <dcterms:modified xsi:type="dcterms:W3CDTF">2021-05-25T11:37:45Z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0x010100450E96A66FFC0C479B105A95B2F1F523</vt:lpwstr>
  </property>
</Properties>
</file>